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61" d="100"/>
          <a:sy n="161" d="100"/>
        </p:scale>
        <p:origin x="78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DIRECTEUR D’école</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a:t>Pour vous connecter à ADAGE : </a:t>
            </a:r>
            <a:endParaRPr/>
          </a:p>
          <a:p>
            <a:pPr marL="171450" indent="-171450">
              <a:spcAft>
                <a:spcPts val="600"/>
              </a:spcAft>
              <a:buFontTx/>
              <a:buChar char="-"/>
              <a:defRPr/>
            </a:pPr>
            <a:r>
              <a:rPr lang="fr-FR" sz="1100"/>
              <a:t>Ouvrez l’intranet académique (ARENA)</a:t>
            </a:r>
            <a:endParaRPr/>
          </a:p>
          <a:p>
            <a:pPr marL="171450" indent="-171450">
              <a:spcAft>
                <a:spcPts val="600"/>
              </a:spcAft>
              <a:buFontTx/>
              <a:buChar char="-"/>
              <a:defRPr/>
            </a:pPr>
            <a:r>
              <a:rPr lang="fr-FR" sz="1100"/>
              <a:t>Renseignez vos identifiant et mot de passe</a:t>
            </a:r>
            <a:endParaRPr/>
          </a:p>
          <a:p>
            <a:pPr marL="171450" indent="-171450">
              <a:spcAft>
                <a:spcPts val="600"/>
              </a:spcAft>
              <a:buFontTx/>
              <a:buChar char="-"/>
              <a:defRPr/>
            </a:pPr>
            <a:r>
              <a:rPr lang="fr-FR" sz="1100"/>
              <a:t>Choisissez le domaine « Scolarité du 1er degré » ou « Scolarité du 2</a:t>
            </a:r>
            <a:r>
              <a:rPr lang="fr-FR" sz="1100" baseline="30000"/>
              <a:t>nd</a:t>
            </a:r>
            <a:r>
              <a:rPr lang="fr-FR" sz="1100"/>
              <a:t> degré »</a:t>
            </a:r>
            <a:endParaRPr/>
          </a:p>
          <a:p>
            <a:pPr marL="171450" indent="-171450">
              <a:spcAft>
                <a:spcPts val="600"/>
              </a:spcAft>
              <a:buFontTx/>
              <a:buChar char="-"/>
              <a:defRPr/>
            </a:pPr>
            <a:r>
              <a:rPr lang="fr-FR" sz="1100"/>
              <a:t>Cliquez sur « ADAGE - Application Dédiée À la Généralisation de l'EAC » dans la rubrique « Application dédiée aux parcours éducatifs »</a:t>
            </a:r>
            <a:endParaRPr lang="fr-FR" sz="1100">
              <a:solidFill>
                <a:schemeClr val="bg1"/>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p:cNvSpPr txBox="1"/>
          <p:nvPr/>
        </p:nvSpPr>
        <p:spPr bwMode="auto">
          <a:xfrm>
            <a:off x="107505" y="212096"/>
            <a:ext cx="8857019" cy="914436"/>
          </a:xfrm>
          <a:prstGeom prst="rect">
            <a:avLst/>
          </a:prstGeom>
          <a:noFill/>
        </p:spPr>
        <p:txBody>
          <a:bodyPr wrap="square" rtlCol="0">
            <a:spAutoFit/>
          </a:bodyPr>
          <a:lstStyle/>
          <a:p>
            <a:pPr algn="ctr">
              <a:defRPr/>
            </a:pPr>
            <a:r>
              <a:rPr lang="fr-FR"/>
              <a:t>L’application évolue : </a:t>
            </a:r>
            <a:endParaRPr/>
          </a:p>
          <a:p>
            <a:pPr algn="ctr">
              <a:defRPr/>
            </a:pPr>
            <a:r>
              <a:rPr lang="fr-FR"/>
              <a:t>les projets pour 2023-24 peuvent être renseignés dès avril 2023</a:t>
            </a:r>
            <a:endParaRPr/>
          </a:p>
          <a:p>
            <a:pPr algn="ctr">
              <a:defRPr/>
            </a:pPr>
            <a:endParaRPr lang="fr-FR"/>
          </a:p>
        </p:txBody>
      </p:sp>
      <p:sp>
        <p:nvSpPr>
          <p:cNvPr id="5" name="Rectangle 4"/>
          <p:cNvSpPr/>
          <p:nvPr/>
        </p:nvSpPr>
        <p:spPr bwMode="auto">
          <a:xfrm>
            <a:off x="614098" y="987574"/>
            <a:ext cx="7632774" cy="1200329"/>
          </a:xfrm>
          <a:prstGeom prst="rect">
            <a:avLst/>
          </a:prstGeom>
        </p:spPr>
        <p:txBody>
          <a:bodyPr wrap="square">
            <a:spAutoFit/>
          </a:bodyPr>
          <a:lstStyle/>
          <a:p>
            <a:pPr algn="ctr">
              <a:defRPr/>
            </a:pPr>
            <a:r>
              <a:rPr lang="fr-FR"/>
              <a:t>ADAGE vous permet de prendre connaissance de toutes les initiatives de vos équipes pédagogiques. Elle est prévue pour faciliter le dialogue au sein de l’école entre pairs, avec la direction, pour préparer les budgets et les conseils d’école.</a:t>
            </a:r>
          </a:p>
        </p:txBody>
      </p:sp>
      <p:sp>
        <p:nvSpPr>
          <p:cNvPr id="6" name="Rectangle 5"/>
          <p:cNvSpPr/>
          <p:nvPr/>
        </p:nvSpPr>
        <p:spPr bwMode="auto">
          <a:xfrm>
            <a:off x="395537" y="2643758"/>
            <a:ext cx="8280919"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fr-FR" dirty="0"/>
              <a:t>Pour permettre la saisie la plus exhaustive possible, attribuez le profil « rédacteur de projets » aux professeurs de votre école.</a:t>
            </a:r>
          </a:p>
          <a:p>
            <a:pPr algn="ctr">
              <a:defRPr/>
            </a:pPr>
            <a:r>
              <a:rPr lang="fr-FR" sz="1200" dirty="0"/>
              <a:t>Vidéo tutoriel  </a:t>
            </a:r>
            <a:r>
              <a:rPr lang="fr-FR" sz="1200" u="sng" dirty="0">
                <a:hlinkClick r:id="rId2" tooltip="https://www.dailymotion.com/video/x7ypdmf"/>
              </a:rPr>
              <a:t>https://www.dailymotion.com/video/x7ypdmf</a:t>
            </a:r>
            <a:r>
              <a:rPr lang="fr-FR" sz="1200" dirty="0"/>
              <a:t> (durée : 1mn17</a:t>
            </a:r>
            <a:r>
              <a:rPr lang="fr-FR" dirty="0"/>
              <a:t>)</a:t>
            </a:r>
            <a:endParaRPr dirty="0"/>
          </a:p>
        </p:txBody>
      </p:sp>
      <p:sp>
        <p:nvSpPr>
          <p:cNvPr id="12" name="Rectangle 11"/>
          <p:cNvSpPr/>
          <p:nvPr/>
        </p:nvSpPr>
        <p:spPr bwMode="auto">
          <a:xfrm>
            <a:off x="395536" y="3795885"/>
            <a:ext cx="8282215" cy="365795"/>
          </a:xfrm>
          <a:prstGeom prst="rect">
            <a:avLst/>
          </a:prstGeom>
        </p:spPr>
        <p:txBody>
          <a:bodyPr wrap="square">
            <a:spAutoFit/>
          </a:bodyPr>
          <a:lstStyle/>
          <a:p>
            <a:pPr algn="ctr">
              <a:defRPr/>
            </a:pPr>
            <a:r>
              <a:rPr lang="fr-FR"/>
              <a:t>Il vous est toujours possible de modifier, d’annuler ou supprimer des projets.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p:cNvPicPr>
            <a:picLocks noChangeAspect="1"/>
          </p:cNvPicPr>
          <p:nvPr/>
        </p:nvPicPr>
        <p:blipFill>
          <a:blip r:embed="rId2"/>
          <a:stretch/>
        </p:blipFill>
        <p:spPr bwMode="auto">
          <a:xfrm>
            <a:off x="539552" y="724364"/>
            <a:ext cx="6097852" cy="3446016"/>
          </a:xfrm>
          <a:prstGeom prst="rect">
            <a:avLst/>
          </a:prstGeom>
          <a:ln>
            <a:solidFill>
              <a:srgbClr val="4663B4"/>
            </a:solidFill>
          </a:ln>
        </p:spPr>
      </p:pic>
      <p:sp>
        <p:nvSpPr>
          <p:cNvPr id="4" name="Rectangle avec flèche vers le haut 3"/>
          <p:cNvSpPr/>
          <p:nvPr/>
        </p:nvSpPr>
        <p:spPr bwMode="auto">
          <a:xfrm>
            <a:off x="467544" y="3967878"/>
            <a:ext cx="3672408" cy="980136"/>
          </a:xfrm>
          <a:prstGeom prst="upArrowCallout">
            <a:avLst>
              <a:gd name="adj1" fmla="val 25000"/>
              <a:gd name="adj2" fmla="val 25000"/>
              <a:gd name="adj3" fmla="val 25000"/>
              <a:gd name="adj4" fmla="val 64977"/>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bg1"/>
                </a:solidFill>
                <a:latin typeface="+mj-lt"/>
                <a:ea typeface="+mj-ea"/>
                <a:cs typeface="+mj-cs"/>
              </a:rPr>
              <a:t>NOUVEAUTE : </a:t>
            </a:r>
            <a:r>
              <a:rPr lang="fr-FR" sz="1050" b="1">
                <a:solidFill>
                  <a:schemeClr val="bg1"/>
                </a:solidFill>
                <a:latin typeface="+mj-lt"/>
                <a:ea typeface="+mj-ea"/>
                <a:cs typeface="+mj-cs"/>
              </a:rPr>
              <a:t>les Appels à projets</a:t>
            </a:r>
            <a:endParaRPr/>
          </a:p>
          <a:p>
            <a:pPr algn="ctr">
              <a:defRPr/>
            </a:pPr>
            <a:r>
              <a:rPr lang="fr-FR" sz="1050">
                <a:solidFill>
                  <a:schemeClr val="bg1"/>
                </a:solidFill>
                <a:latin typeface="+mj-lt"/>
                <a:ea typeface="+mj-ea"/>
                <a:cs typeface="+mj-cs"/>
              </a:rPr>
              <a:t>Un portail d’inscription ou de candidature à des dispositifs  pour l’année scolaire 2023-24</a:t>
            </a:r>
            <a:endParaRPr/>
          </a:p>
        </p:txBody>
      </p:sp>
      <p:sp>
        <p:nvSpPr>
          <p:cNvPr id="8" name="Rectangle avec flèche vers la gauche 7"/>
          <p:cNvSpPr/>
          <p:nvPr/>
        </p:nvSpPr>
        <p:spPr bwMode="auto">
          <a:xfrm>
            <a:off x="6375875" y="1491630"/>
            <a:ext cx="2166834" cy="1335153"/>
          </a:xfrm>
          <a:prstGeom prst="leftArrowCallout">
            <a:avLst>
              <a:gd name="adj1" fmla="val 10173"/>
              <a:gd name="adj2" fmla="val 14291"/>
              <a:gd name="adj3" fmla="val 23887"/>
              <a:gd name="adj4" fmla="val 76685"/>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a:solidFill>
                  <a:schemeClr val="bg1"/>
                </a:solidFill>
                <a:latin typeface="+mj-lt"/>
                <a:ea typeface="+mj-ea"/>
                <a:cs typeface="+mj-cs"/>
              </a:rPr>
              <a:t> </a:t>
            </a:r>
          </a:p>
          <a:p>
            <a:pPr algn="ctr">
              <a:defRPr/>
            </a:pPr>
            <a:r>
              <a:rPr lang="fr-FR" sz="1050">
                <a:solidFill>
                  <a:schemeClr val="bg1"/>
                </a:solidFill>
                <a:latin typeface="+mj-lt"/>
                <a:ea typeface="+mj-ea"/>
                <a:cs typeface="+mj-cs"/>
              </a:rPr>
              <a:t>« valider le projet » : l’équipe pédagogique vous demande votre validation ou de faire valider le projet par l’IEN.</a:t>
            </a:r>
          </a:p>
          <a:p>
            <a:pPr marL="171450" indent="-171450" algn="ctr">
              <a:buFontTx/>
              <a:buChar char="-"/>
              <a:defRPr/>
            </a:pPr>
            <a:endParaRPr lang="fr-FR" sz="1050">
              <a:solidFill>
                <a:schemeClr val="bg1"/>
              </a:solidFill>
              <a:latin typeface="+mj-lt"/>
              <a:ea typeface="+mj-ea"/>
              <a:cs typeface="+mj-cs"/>
            </a:endParaRPr>
          </a:p>
        </p:txBody>
      </p:sp>
      <p:sp>
        <p:nvSpPr>
          <p:cNvPr id="9" name="Rectangle 8"/>
          <p:cNvSpPr/>
          <p:nvPr/>
        </p:nvSpPr>
        <p:spPr bwMode="auto">
          <a:xfrm>
            <a:off x="1043608" y="267494"/>
            <a:ext cx="5299849" cy="307777"/>
          </a:xfrm>
          <a:prstGeom prst="rect">
            <a:avLst/>
          </a:prstGeom>
        </p:spPr>
        <p:txBody>
          <a:bodyPr wrap="none">
            <a:spAutoFit/>
          </a:bodyPr>
          <a:lstStyle/>
          <a:p>
            <a:pPr>
              <a:defRPr/>
            </a:pPr>
            <a:r>
              <a:rPr lang="fr-FR" sz="1400"/>
              <a:t>Page d’accueil de l’application avec le profil « directeur d’école »</a:t>
            </a:r>
            <a:endParaRPr/>
          </a:p>
        </p:txBody>
      </p:sp>
      <p:sp>
        <p:nvSpPr>
          <p:cNvPr id="11" name="Rectangle 10"/>
          <p:cNvSpPr/>
          <p:nvPr/>
        </p:nvSpPr>
        <p:spPr bwMode="auto">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fr-FR" sz="90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4" name="Groupe 3"/>
          <p:cNvGrpSpPr/>
          <p:nvPr/>
        </p:nvGrpSpPr>
        <p:grpSpPr bwMode="auto">
          <a:xfrm>
            <a:off x="344511" y="1203598"/>
            <a:ext cx="8291381" cy="2398646"/>
            <a:chOff x="323528" y="1181555"/>
            <a:chExt cx="8291381" cy="2398646"/>
          </a:xfrm>
        </p:grpSpPr>
        <p:pic>
          <p:nvPicPr>
            <p:cNvPr id="3" name="Image 2"/>
            <p:cNvPicPr>
              <a:picLocks noChangeAspect="1"/>
            </p:cNvPicPr>
            <p:nvPr/>
          </p:nvPicPr>
          <p:blipFill>
            <a:blip r:embed="rId2"/>
            <a:stretch/>
          </p:blipFill>
          <p:spPr bwMode="auto">
            <a:xfrm>
              <a:off x="323528" y="1181555"/>
              <a:ext cx="8291381" cy="2398646"/>
            </a:xfrm>
            <a:prstGeom prst="rect">
              <a:avLst/>
            </a:prstGeom>
            <a:ln>
              <a:solidFill>
                <a:srgbClr val="4663B4"/>
              </a:solidFill>
            </a:ln>
          </p:spPr>
        </p:pic>
        <p:sp>
          <p:nvSpPr>
            <p:cNvPr id="12" name="Rectangle avec flèche vers la gauche 11"/>
            <p:cNvSpPr/>
            <p:nvPr/>
          </p:nvSpPr>
          <p:spPr bwMode="auto">
            <a:xfrm>
              <a:off x="4139952" y="1440126"/>
              <a:ext cx="1340910" cy="914400"/>
            </a:xfrm>
            <a:prstGeom prst="leftArrowCallout">
              <a:avLst>
                <a:gd name="adj1" fmla="val 25000"/>
                <a:gd name="adj2" fmla="val 25000"/>
                <a:gd name="adj3" fmla="val 25000"/>
                <a:gd name="adj4" fmla="val 64977"/>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a:solidFill>
                    <a:schemeClr val="bg1"/>
                  </a:solidFill>
                  <a:latin typeface="+mj-lt"/>
                  <a:ea typeface="+mj-ea"/>
                  <a:cs typeface="+mj-cs"/>
                </a:rPr>
                <a:t>Choisir l’année 2022-2023 ou </a:t>
              </a:r>
              <a:endParaRPr/>
            </a:p>
            <a:p>
              <a:pPr algn="ctr">
                <a:defRPr/>
              </a:pPr>
              <a:r>
                <a:rPr lang="fr-FR" sz="1050" b="1">
                  <a:solidFill>
                    <a:schemeClr val="bg1"/>
                  </a:solidFill>
                  <a:latin typeface="+mj-lt"/>
                  <a:ea typeface="+mj-ea"/>
                  <a:cs typeface="+mj-cs"/>
                </a:rPr>
                <a:t>2023-2024</a:t>
              </a:r>
              <a:endParaRPr/>
            </a:p>
          </p:txBody>
        </p:sp>
        <p:sp>
          <p:nvSpPr>
            <p:cNvPr id="2" name="Rectangle 1"/>
            <p:cNvSpPr/>
            <p:nvPr/>
          </p:nvSpPr>
          <p:spPr bwMode="auto">
            <a:xfrm>
              <a:off x="1115616" y="1181555"/>
              <a:ext cx="756360" cy="310075"/>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sp>
        <p:nvSpPr>
          <p:cNvPr id="7" name="Titre 1"/>
          <p:cNvSpPr txBox="1"/>
          <p:nvPr/>
        </p:nvSpPr>
        <p:spPr bwMode="gray">
          <a:xfrm>
            <a:off x="1187624" y="222174"/>
            <a:ext cx="7564978" cy="550024"/>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spcAft>
                <a:spcPts val="600"/>
              </a:spcAft>
              <a:defRPr/>
            </a:pPr>
            <a:r>
              <a:rPr lang="fr-FR" sz="1400" b="0"/>
              <a:t>Le volet culturel du projet d’établissement regroupe l’ensemble des projets d’éducation artistique et culturelle portés par les équipes pédagogiques de l’école.</a:t>
            </a:r>
          </a:p>
          <a:p>
            <a:pPr>
              <a:defRPr/>
            </a:pPr>
            <a:r>
              <a:rPr lang="fr-FR" sz="1400" b="0"/>
              <a:t>Les informations renseignées alimentent les attestations individuelles des parcours EAC des élèves.</a:t>
            </a:r>
            <a:br>
              <a:rPr lang="fr-FR" sz="1050" b="0"/>
            </a:br>
            <a:endParaRPr lang="fr-FR" sz="1050" b="0"/>
          </a:p>
        </p:txBody>
      </p:sp>
      <p:sp>
        <p:nvSpPr>
          <p:cNvPr id="8" name="Rectangle avec flèche vers le haut 7"/>
          <p:cNvSpPr/>
          <p:nvPr/>
        </p:nvSpPr>
        <p:spPr bwMode="auto">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Chorale, classe orchestre, classe à horaires aménagés, enseignements optionnels et de spécialité, etc.</a:t>
            </a:r>
            <a:endParaRPr/>
          </a:p>
        </p:txBody>
      </p:sp>
      <p:sp>
        <p:nvSpPr>
          <p:cNvPr id="9" name="Rectangle avec flèche vers le haut 8"/>
          <p:cNvSpPr/>
          <p:nvPr/>
        </p:nvSpPr>
        <p:spPr bwMode="auto">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endParaRPr/>
          </a:p>
        </p:txBody>
      </p:sp>
      <p:sp>
        <p:nvSpPr>
          <p:cNvPr id="10" name="Rectangle avec flèche vers le haut 9"/>
          <p:cNvSpPr/>
          <p:nvPr/>
        </p:nvSpPr>
        <p:spPr bwMode="auto">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3" name="Image 2"/>
          <p:cNvPicPr>
            <a:picLocks noChangeAspect="1"/>
          </p:cNvPicPr>
          <p:nvPr/>
        </p:nvPicPr>
        <p:blipFill>
          <a:blip r:embed="rId2"/>
          <a:stretch/>
        </p:blipFill>
        <p:spPr bwMode="auto">
          <a:xfrm>
            <a:off x="2915816" y="195486"/>
            <a:ext cx="5994005" cy="3493704"/>
          </a:xfrm>
          <a:prstGeom prst="rect">
            <a:avLst/>
          </a:prstGeom>
          <a:ln>
            <a:solidFill>
              <a:srgbClr val="4663B4"/>
            </a:solidFill>
          </a:ln>
        </p:spPr>
      </p:pic>
      <p:sp>
        <p:nvSpPr>
          <p:cNvPr id="11" name="Rectangle 10"/>
          <p:cNvSpPr/>
          <p:nvPr/>
        </p:nvSpPr>
        <p:spPr bwMode="auto">
          <a:xfrm>
            <a:off x="395812" y="2643758"/>
            <a:ext cx="3384376" cy="2358629"/>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a:solidFill>
                  <a:schemeClr val="tx1"/>
                </a:solidFill>
                <a:latin typeface="+mj-lt"/>
                <a:ea typeface="+mj-ea"/>
                <a:cs typeface="+mj-cs"/>
              </a:rPr>
              <a:t>NOUVEAUTE </a:t>
            </a:r>
            <a:r>
              <a:rPr lang="fr-FR" sz="1050">
                <a:solidFill>
                  <a:schemeClr val="tx1"/>
                </a:solidFill>
              </a:rPr>
              <a:t>pour </a:t>
            </a:r>
            <a:r>
              <a:rPr lang="fr-FR" sz="1050">
                <a:solidFill>
                  <a:srgbClr val="4663B4"/>
                </a:solidFill>
              </a:rPr>
              <a:t>les projets liés à des dispositifs</a:t>
            </a:r>
            <a:r>
              <a:rPr lang="fr-FR" sz="1050">
                <a:solidFill>
                  <a:schemeClr val="tx1"/>
                </a:solidFill>
              </a:rPr>
              <a:t> et </a:t>
            </a:r>
            <a:r>
              <a:rPr lang="fr-FR" sz="1050">
                <a:solidFill>
                  <a:srgbClr val="B35BAA"/>
                </a:solidFill>
              </a:rPr>
              <a:t>les projets à l’initiative de l’établissement </a:t>
            </a:r>
            <a:r>
              <a:rPr lang="fr-FR" sz="1050">
                <a:solidFill>
                  <a:schemeClr val="tx1"/>
                </a:solidFill>
              </a:rPr>
              <a:t>:</a:t>
            </a:r>
            <a:endParaRPr/>
          </a:p>
          <a:p>
            <a:pPr algn="ctr">
              <a:defRPr/>
            </a:pPr>
            <a:r>
              <a:rPr lang="fr-FR" sz="1050">
                <a:solidFill>
                  <a:schemeClr val="tx1"/>
                </a:solidFill>
                <a:latin typeface="+mj-lt"/>
                <a:ea typeface="+mj-ea"/>
                <a:cs typeface="+mj-cs"/>
              </a:rPr>
              <a:t> </a:t>
            </a:r>
            <a:endParaRPr/>
          </a:p>
          <a:p>
            <a:pPr algn="ctr">
              <a:defRPr/>
            </a:pPr>
            <a:r>
              <a:rPr lang="fr-FR" sz="1050">
                <a:solidFill>
                  <a:schemeClr val="tx1"/>
                </a:solidFill>
                <a:latin typeface="+mj-lt"/>
                <a:ea typeface="+mj-ea"/>
                <a:cs typeface="+mj-cs"/>
              </a:rPr>
              <a:t>Les équipes pédagogiques peuvent renseigner un budget prévisionnel et demander la validation de votre direction.</a:t>
            </a:r>
            <a:endParaRPr/>
          </a:p>
          <a:p>
            <a:pPr algn="ctr">
              <a:defRPr/>
            </a:pPr>
            <a:endParaRPr lang="fr-FR" sz="1050">
              <a:solidFill>
                <a:schemeClr val="tx1"/>
              </a:solidFill>
              <a:latin typeface="+mj-lt"/>
              <a:ea typeface="+mj-ea"/>
              <a:cs typeface="+mj-cs"/>
            </a:endParaRPr>
          </a:p>
          <a:p>
            <a:pPr algn="ctr">
              <a:defRPr/>
            </a:pPr>
            <a:r>
              <a:rPr lang="fr-FR" sz="1050">
                <a:solidFill>
                  <a:schemeClr val="tx1"/>
                </a:solidFill>
                <a:latin typeface="+mj-lt"/>
                <a:ea typeface="+mj-ea"/>
                <a:cs typeface="+mj-cs"/>
              </a:rPr>
              <a:t>Le budget est destiné au dialogue interne au sein de l’école (direction, collègues, conseil d’école).</a:t>
            </a:r>
          </a:p>
          <a:p>
            <a:pPr algn="ctr">
              <a:defRPr/>
            </a:pPr>
            <a:endParaRPr lang="fr-FR" sz="1050">
              <a:solidFill>
                <a:schemeClr val="tx1"/>
              </a:solidFill>
              <a:latin typeface="+mj-lt"/>
              <a:ea typeface="+mj-ea"/>
              <a:cs typeface="+mj-cs"/>
            </a:endParaRPr>
          </a:p>
          <a:p>
            <a:pPr algn="ctr">
              <a:defRPr/>
            </a:pPr>
            <a:r>
              <a:rPr lang="fr-FR" sz="1050">
                <a:solidFill>
                  <a:schemeClr val="tx1"/>
                </a:solidFill>
                <a:latin typeface="+mj-lt"/>
                <a:ea typeface="+mj-ea"/>
                <a:cs typeface="+mj-cs"/>
              </a:rPr>
              <a:t>Il est modifiable à tout moment.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p:nvSpPr>
        <p:spPr bwMode="auto">
          <a:xfrm>
            <a:off x="1259632" y="140389"/>
            <a:ext cx="6944925" cy="772765"/>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a:solidFill>
                  <a:schemeClr val="tx1"/>
                </a:solidFill>
                <a:latin typeface="+mj-lt"/>
                <a:ea typeface="+mj-ea"/>
                <a:cs typeface="+mj-cs"/>
              </a:rPr>
              <a:t>La page de « validation des projets » permet de suivre l’état de chaque projet : validation du directeur ou de l’IEN, avis de l’IEN et/ou avis de la commission qui étudie le projet dans le cadre d’un appel à projets.</a:t>
            </a:r>
            <a:endParaRPr/>
          </a:p>
          <a:p>
            <a:pPr algn="ctr">
              <a:defRPr/>
            </a:pPr>
            <a:endParaRPr lang="fr-FR" sz="1050">
              <a:solidFill>
                <a:schemeClr val="tx1"/>
              </a:solidFill>
              <a:latin typeface="+mj-lt"/>
              <a:ea typeface="+mj-ea"/>
              <a:cs typeface="+mj-cs"/>
            </a:endParaRPr>
          </a:p>
          <a:p>
            <a:pPr algn="ctr">
              <a:defRPr/>
            </a:pPr>
            <a:r>
              <a:rPr lang="fr-FR" sz="1050">
                <a:solidFill>
                  <a:schemeClr val="tx1"/>
                </a:solidFill>
                <a:latin typeface="+mj-lt"/>
                <a:ea typeface="+mj-ea"/>
                <a:cs typeface="+mj-cs"/>
              </a:rPr>
              <a:t>Vous pouvez valider les projets à partir de cette page.</a:t>
            </a:r>
            <a:endParaRPr/>
          </a:p>
        </p:txBody>
      </p:sp>
      <p:grpSp>
        <p:nvGrpSpPr>
          <p:cNvPr id="20" name="Groupe 19"/>
          <p:cNvGrpSpPr/>
          <p:nvPr/>
        </p:nvGrpSpPr>
        <p:grpSpPr bwMode="auto">
          <a:xfrm>
            <a:off x="395536" y="1131590"/>
            <a:ext cx="8464671" cy="3315013"/>
            <a:chOff x="395536" y="1131590"/>
            <a:chExt cx="8464671" cy="3315013"/>
          </a:xfrm>
        </p:grpSpPr>
        <p:pic>
          <p:nvPicPr>
            <p:cNvPr id="18" name="Image 17"/>
            <p:cNvPicPr>
              <a:picLocks noChangeAspect="1"/>
            </p:cNvPicPr>
            <p:nvPr/>
          </p:nvPicPr>
          <p:blipFill>
            <a:blip r:embed="rId2"/>
            <a:stretch/>
          </p:blipFill>
          <p:spPr bwMode="auto">
            <a:xfrm>
              <a:off x="395536" y="1131590"/>
              <a:ext cx="8464671" cy="3315013"/>
            </a:xfrm>
            <a:prstGeom prst="rect">
              <a:avLst/>
            </a:prstGeom>
            <a:ln>
              <a:solidFill>
                <a:srgbClr val="4663B4"/>
              </a:solidFill>
            </a:ln>
          </p:spPr>
        </p:pic>
        <p:sp>
          <p:nvSpPr>
            <p:cNvPr id="16" name="Rectangle avec flèche vers la gauche 15"/>
            <p:cNvSpPr/>
            <p:nvPr/>
          </p:nvSpPr>
          <p:spPr bwMode="auto">
            <a:xfrm>
              <a:off x="6012159" y="1779662"/>
              <a:ext cx="1340910" cy="914400"/>
            </a:xfrm>
            <a:prstGeom prst="leftArrowCallout">
              <a:avLst>
                <a:gd name="adj1" fmla="val 25000"/>
                <a:gd name="adj2" fmla="val 25000"/>
                <a:gd name="adj3" fmla="val 25000"/>
                <a:gd name="adj4" fmla="val 64977"/>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a:solidFill>
                    <a:schemeClr val="bg1"/>
                  </a:solidFill>
                  <a:latin typeface="+mj-lt"/>
                  <a:ea typeface="+mj-ea"/>
                  <a:cs typeface="+mj-cs"/>
                </a:rPr>
                <a:t>Choisir l’année</a:t>
              </a:r>
            </a:p>
            <a:p>
              <a:pPr algn="ctr">
                <a:defRPr/>
              </a:pPr>
              <a:r>
                <a:rPr lang="fr-FR" sz="1050" b="1">
                  <a:solidFill>
                    <a:schemeClr val="bg1"/>
                  </a:solidFill>
                  <a:latin typeface="+mj-lt"/>
                  <a:ea typeface="+mj-ea"/>
                  <a:cs typeface="+mj-cs"/>
                </a:rPr>
                <a:t>2023-2024</a:t>
              </a:r>
              <a:endParaRPr/>
            </a:p>
          </p:txBody>
        </p:sp>
        <p:sp>
          <p:nvSpPr>
            <p:cNvPr id="19" name="Rectangle 18"/>
            <p:cNvSpPr/>
            <p:nvPr/>
          </p:nvSpPr>
          <p:spPr bwMode="auto">
            <a:xfrm>
              <a:off x="2088000" y="1131590"/>
              <a:ext cx="611792"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solidFill>
                    <a:srgbClr val="D81F94"/>
                  </a:solidFill>
                </a:ln>
                <a:no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1" name="ZoneTexte 30"/>
          <p:cNvSpPr txBox="1"/>
          <p:nvPr/>
        </p:nvSpPr>
        <p:spPr bwMode="auto">
          <a:xfrm>
            <a:off x="288570" y="843558"/>
            <a:ext cx="5256584" cy="276999"/>
          </a:xfrm>
          <a:prstGeom prst="rect">
            <a:avLst/>
          </a:prstGeom>
          <a:noFill/>
        </p:spPr>
        <p:txBody>
          <a:bodyPr wrap="square" rtlCol="0">
            <a:spAutoFit/>
          </a:bodyPr>
          <a:lstStyle/>
          <a:p>
            <a:pPr>
              <a:defRPr/>
            </a:pPr>
            <a:r>
              <a:rPr lang="fr-FR" sz="1200" b="1">
                <a:ea typeface="+mj-ea"/>
                <a:cs typeface="+mj-cs"/>
              </a:rPr>
              <a:t>Parcours des élèves</a:t>
            </a:r>
            <a:endParaRPr/>
          </a:p>
        </p:txBody>
      </p:sp>
      <p:sp>
        <p:nvSpPr>
          <p:cNvPr id="11" name="Rectangle 10"/>
          <p:cNvSpPr/>
          <p:nvPr/>
        </p:nvSpPr>
        <p:spPr bwMode="auto">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avec flèche vers la droite 7"/>
          <p:cNvSpPr/>
          <p:nvPr/>
        </p:nvSpPr>
        <p:spPr bwMode="auto">
          <a:xfrm>
            <a:off x="168564" y="2916690"/>
            <a:ext cx="2592288" cy="1656184"/>
          </a:xfrm>
          <a:prstGeom prst="rightArrowCallout">
            <a:avLst>
              <a:gd name="adj1" fmla="val 25000"/>
              <a:gd name="adj2" fmla="val 25000"/>
              <a:gd name="adj3" fmla="val 25000"/>
              <a:gd name="adj4" fmla="val 73138"/>
            </a:avLst>
          </a:prstGeom>
          <a:solidFill>
            <a:srgbClr val="889BD1"/>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a:solidFill>
                  <a:schemeClr val="tx1"/>
                </a:solidFill>
                <a:latin typeface="+mj-lt"/>
                <a:ea typeface="Montserrat"/>
                <a:cs typeface="Montserrat"/>
              </a:rPr>
              <a:t>A partir d’« Etablissement », puis « Edition de documents »,</a:t>
            </a:r>
            <a:endParaRPr/>
          </a:p>
          <a:p>
            <a:pPr algn="ctr">
              <a:defRPr/>
            </a:pPr>
            <a:r>
              <a:rPr lang="fr-FR" sz="1100">
                <a:solidFill>
                  <a:schemeClr val="tx1"/>
                </a:solidFill>
                <a:latin typeface="+mj-lt"/>
                <a:ea typeface="Montserrat"/>
                <a:cs typeface="Montserrat"/>
              </a:rPr>
              <a:t> </a:t>
            </a:r>
            <a:endParaRPr/>
          </a:p>
          <a:p>
            <a:pPr algn="ctr">
              <a:defRPr/>
            </a:pPr>
            <a:r>
              <a:rPr lang="fr-FR" sz="1100">
                <a:solidFill>
                  <a:schemeClr val="tx1"/>
                </a:solidFill>
                <a:latin typeface="+mj-lt"/>
                <a:ea typeface="Montserrat"/>
                <a:cs typeface="Montserrat"/>
              </a:rPr>
              <a:t>vous pouvez éditer les parcours des élèves et les distribuer aux familles.</a:t>
            </a:r>
            <a:endParaRPr/>
          </a:p>
        </p:txBody>
      </p:sp>
      <p:pic>
        <p:nvPicPr>
          <p:cNvPr id="2" name="Image 1"/>
          <p:cNvPicPr>
            <a:picLocks noChangeAspect="1"/>
          </p:cNvPicPr>
          <p:nvPr/>
        </p:nvPicPr>
        <p:blipFill>
          <a:blip r:embed="rId2"/>
          <a:stretch/>
        </p:blipFill>
        <p:spPr bwMode="auto">
          <a:xfrm>
            <a:off x="1979712" y="212007"/>
            <a:ext cx="4513373" cy="2004085"/>
          </a:xfrm>
          <a:prstGeom prst="rect">
            <a:avLst/>
          </a:prstGeom>
          <a:ln>
            <a:solidFill>
              <a:srgbClr val="4663B4"/>
            </a:solidFill>
          </a:ln>
        </p:spPr>
      </p:pic>
      <p:sp>
        <p:nvSpPr>
          <p:cNvPr id="15" name="Rectangle avec flèche vers la gauche 14"/>
          <p:cNvSpPr/>
          <p:nvPr/>
        </p:nvSpPr>
        <p:spPr bwMode="auto">
          <a:xfrm>
            <a:off x="6300192" y="80921"/>
            <a:ext cx="2592288" cy="2592288"/>
          </a:xfrm>
          <a:prstGeom prst="leftArrowCallout">
            <a:avLst>
              <a:gd name="adj1" fmla="val 18753"/>
              <a:gd name="adj2" fmla="val 18128"/>
              <a:gd name="adj3" fmla="val 10319"/>
              <a:gd name="adj4" fmla="val 80595"/>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100">
                <a:solidFill>
                  <a:schemeClr val="tx1"/>
                </a:solidFill>
                <a:latin typeface="+mj-lt"/>
                <a:ea typeface="Montserrat"/>
                <a:cs typeface="Montserrat"/>
              </a:rPr>
              <a:t>Pour cibler plus spécifiquement des élèves ne bénéficiant pas de projet cette année, ou n’ayant pas bénéficié de projet les années précédentes :</a:t>
            </a:r>
            <a:endParaRPr/>
          </a:p>
          <a:p>
            <a:pPr algn="ctr">
              <a:defRPr/>
            </a:pPr>
            <a:endParaRPr lang="fr-FR" sz="1100">
              <a:solidFill>
                <a:schemeClr val="tx1"/>
              </a:solidFill>
              <a:latin typeface="+mj-lt"/>
              <a:ea typeface="Montserrat"/>
              <a:cs typeface="Montserrat"/>
            </a:endParaRPr>
          </a:p>
          <a:p>
            <a:pPr algn="ctr">
              <a:defRPr/>
            </a:pPr>
            <a:r>
              <a:rPr lang="fr-FR" sz="1100">
                <a:solidFill>
                  <a:schemeClr val="tx1"/>
                </a:solidFill>
                <a:latin typeface="+mj-lt"/>
                <a:ea typeface="Montserrat"/>
                <a:cs typeface="Montserrat"/>
              </a:rPr>
              <a:t>utilisez « Projets EAC » puis « Suivi des élèves » puis le moteur de recherche « Nombre d’actions : aucune » </a:t>
            </a:r>
            <a:endParaRPr/>
          </a:p>
          <a:p>
            <a:pPr algn="ctr">
              <a:defRPr/>
            </a:pPr>
            <a:endParaRPr lang="fr-FR" sz="1100">
              <a:solidFill>
                <a:schemeClr val="tx1"/>
              </a:solidFill>
              <a:latin typeface="+mj-lt"/>
              <a:ea typeface="Montserrat"/>
              <a:cs typeface="Montserrat"/>
            </a:endParaRPr>
          </a:p>
        </p:txBody>
      </p:sp>
      <p:pic>
        <p:nvPicPr>
          <p:cNvPr id="3" name="Image 2"/>
          <p:cNvPicPr>
            <a:picLocks noChangeAspect="1"/>
          </p:cNvPicPr>
          <p:nvPr/>
        </p:nvPicPr>
        <p:blipFill>
          <a:blip r:embed="rId3"/>
          <a:stretch/>
        </p:blipFill>
        <p:spPr bwMode="auto">
          <a:xfrm>
            <a:off x="2760852" y="2847643"/>
            <a:ext cx="6007877" cy="1794281"/>
          </a:xfrm>
          <a:prstGeom prst="rect">
            <a:avLst/>
          </a:prstGeom>
          <a:ln>
            <a:solidFill>
              <a:srgbClr val="4663B4"/>
            </a:solidFill>
          </a:ln>
        </p:spPr>
      </p:pic>
    </p:spTree>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7</TotalTime>
  <Words>604</Words>
  <Application>Microsoft Macintosh PowerPoint</Application>
  <DocSecurity>0</DocSecurity>
  <PresentationFormat>Affichage à l'écran (16:9)</PresentationFormat>
  <Paragraphs>49</Paragraphs>
  <Slides>7</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7</vt:i4>
      </vt:variant>
    </vt:vector>
  </HeadingPairs>
  <TitlesOfParts>
    <vt:vector size="9" baseType="lpstr">
      <vt:lpstr>Arial</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Emmanuel Freund</cp:lastModifiedBy>
  <cp:revision>59</cp:revision>
  <dcterms:created xsi:type="dcterms:W3CDTF">2020-03-05T15:21:24Z</dcterms:created>
  <dcterms:modified xsi:type="dcterms:W3CDTF">2023-12-07T14:29:38Z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